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71" r:id="rId6"/>
    <p:sldId id="272" r:id="rId7"/>
    <p:sldId id="261" r:id="rId8"/>
    <p:sldId id="274" r:id="rId9"/>
    <p:sldId id="273" r:id="rId10"/>
    <p:sldId id="263" r:id="rId11"/>
    <p:sldId id="275" r:id="rId12"/>
    <p:sldId id="264" r:id="rId13"/>
    <p:sldId id="265" r:id="rId14"/>
    <p:sldId id="266" r:id="rId15"/>
    <p:sldId id="267" r:id="rId16"/>
    <p:sldId id="276" r:id="rId17"/>
    <p:sldId id="268" r:id="rId18"/>
    <p:sldId id="269" r:id="rId19"/>
    <p:sldId id="278" r:id="rId20"/>
    <p:sldId id="277" r:id="rId21"/>
    <p:sldId id="279" r:id="rId22"/>
    <p:sldId id="27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4" d="100"/>
          <a:sy n="124" d="100"/>
        </p:scale>
        <p:origin x="-12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2CD6D-4538-42A0-9771-97A3DDA9985B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FC746-9E3B-4CDD-A032-83C5A8D0CA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360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0A6D7-E4AD-4DE5-9EE2-A5666EB64F01}" type="datetime1">
              <a:rPr lang="uk-UA" smtClean="0"/>
              <a:t>16.12.2014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CE85-F938-4095-8C62-ACBB982DA8A0}" type="datetime1">
              <a:rPr lang="uk-UA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D5B1E-64D3-4749-8156-52E1C7477A65}" type="datetime1">
              <a:rPr lang="uk-UA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0D372-6222-4685-80A5-755BE5869DBA}" type="datetime1">
              <a:rPr lang="uk-UA" smtClean="0"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601E-04AC-4779-A7BB-D319D8B5804E}" type="datetime1">
              <a:rPr lang="uk-UA" smtClean="0"/>
              <a:t>16.12.2014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BC6322F-EBD7-4657-BF39-6E9EB07EE1A1}" type="datetime1">
              <a:rPr lang="uk-UA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9CE3E-8C99-4202-A3D8-5AFFFAF3E84F}" type="datetime1">
              <a:rPr lang="uk-UA" smtClean="0"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C5A6-2C05-4BFA-8F6B-B2BCCE6C3FF9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BBBBE-3883-45FC-84D7-B03776750006}" type="datetime1">
              <a:rPr lang="uk-UA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A979-A7EF-4951-A700-EF1209ACECE4}" type="datetime1">
              <a:rPr lang="uk-UA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42267EF-9AA2-45E8-ADBA-4476CB4B276C}" type="datetime1">
              <a:rPr lang="uk-UA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62EECB3-27F8-4D33-A2E7-B33506B4F1CD}" type="datetime1">
              <a:rPr lang="uk-UA" smtClean="0"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0E46FA0-D732-46C8-BB68-FA8F5E8E16B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10 клас</a:t>
            </a:r>
          </a:p>
          <a:p>
            <a:r>
              <a:rPr lang="uk-UA" dirty="0" smtClean="0"/>
              <a:t>За підручником «Інформатика. 10 клас» Й.Я. </a:t>
            </a:r>
            <a:r>
              <a:rPr lang="uk-UA" dirty="0" err="1" smtClean="0"/>
              <a:t>Ривкінда</a:t>
            </a:r>
            <a:r>
              <a:rPr lang="uk-UA" dirty="0" smtClean="0"/>
              <a:t>, Т.І. Лисенко, Л.А. </a:t>
            </a:r>
            <a:r>
              <a:rPr lang="uk-UA" dirty="0" err="1" smtClean="0"/>
              <a:t>Чернікової</a:t>
            </a:r>
            <a:r>
              <a:rPr lang="uk-UA" dirty="0" smtClean="0"/>
              <a:t>, В.В. </a:t>
            </a:r>
            <a:r>
              <a:rPr lang="uk-UA" dirty="0" err="1" smtClean="0"/>
              <a:t>Шакотько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Вивчаємо інформатику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B326F-4171-4DED-A264-05A06993B530}" type="datetime1">
              <a:rPr lang="uk-UA" smtClean="0"/>
              <a:t>16.12.2014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Налаштування параметрів сторінки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65BCF-9074-4FC2-BAFE-4ECEB76F1F13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fontScale="62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Для налаштування параметрів сторінки слід в області завдань </a:t>
            </a:r>
            <a:r>
              <a:rPr lang="uk-UA" b="1" dirty="0" smtClean="0"/>
              <a:t>Форматування публікації </a:t>
            </a:r>
            <a:r>
              <a:rPr lang="uk-UA" dirty="0" smtClean="0"/>
              <a:t>відкрити, вибравши  кнопку  біля назви, список </a:t>
            </a:r>
            <a:r>
              <a:rPr lang="uk-UA" b="1" dirty="0" smtClean="0"/>
              <a:t>Параметри сторінки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endParaRPr lang="uk-UA" dirty="0" smtClean="0"/>
          </a:p>
          <a:p>
            <a:pPr marL="0" indent="361950">
              <a:buNone/>
            </a:pPr>
            <a:r>
              <a:rPr lang="uk-UA" dirty="0" smtClean="0"/>
              <a:t>У полі </a:t>
            </a:r>
            <a:r>
              <a:rPr lang="uk-UA" b="1" dirty="0" smtClean="0"/>
              <a:t>Стовпці</a:t>
            </a:r>
            <a:r>
              <a:rPr lang="uk-UA" dirty="0" smtClean="0"/>
              <a:t> можна встановити кількість колонок тексту на поточній або на всіх сторінках публікації. Для цього слід вибрати кнопку відкриття списку </a:t>
            </a:r>
            <a:r>
              <a:rPr lang="ru-RU" dirty="0" smtClean="0"/>
              <a:t> </a:t>
            </a:r>
            <a:r>
              <a:rPr lang="uk-UA" dirty="0" smtClean="0"/>
              <a:t>та вибрати команду, яка відповідає обраній області застосування. </a:t>
            </a:r>
          </a:p>
          <a:p>
            <a:pPr marL="0" indent="361950">
              <a:buNone/>
            </a:pPr>
            <a:r>
              <a:rPr lang="uk-UA" dirty="0" smtClean="0"/>
              <a:t>Вибір кнопки </a:t>
            </a:r>
            <a:r>
              <a:rPr lang="uk-UA" b="1" dirty="0" smtClean="0"/>
              <a:t>Комбінація</a:t>
            </a:r>
            <a:r>
              <a:rPr lang="uk-UA" dirty="0" smtClean="0"/>
              <a:t> встановлює різну кількість стовпців для різних статей.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У списку </a:t>
            </a:r>
            <a:r>
              <a:rPr lang="uk-UA" b="1" dirty="0" smtClean="0"/>
              <a:t>Колірні схеми </a:t>
            </a:r>
            <a:r>
              <a:rPr lang="uk-UA" dirty="0" smtClean="0"/>
              <a:t>області завдань Форматування публікації можна змінити обрану колірну схему публікації, а в списку </a:t>
            </a:r>
            <a:r>
              <a:rPr lang="uk-UA" b="1" dirty="0" smtClean="0"/>
              <a:t>Схема шрифтів</a:t>
            </a:r>
            <a:r>
              <a:rPr lang="uk-UA" dirty="0" smtClean="0"/>
              <a:t> </a:t>
            </a:r>
            <a:r>
              <a:rPr lang="ru-RU" dirty="0" smtClean="0"/>
              <a:t>- </a:t>
            </a:r>
            <a:r>
              <a:rPr lang="uk-UA" dirty="0" smtClean="0"/>
              <a:t>вказати новий набір шрифтів для заголовків і основного тексту.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357430"/>
            <a:ext cx="223839" cy="2238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1428736"/>
            <a:ext cx="1952625" cy="12573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786058"/>
            <a:ext cx="1857388" cy="35004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643050"/>
            <a:ext cx="2009775" cy="287655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Налаштування параметрів сторінки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C2FB7-0D71-4737-9504-5BDF2C35A4F8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3071834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У списку </a:t>
            </a:r>
            <a:r>
              <a:rPr lang="uk-UA" b="1" dirty="0" smtClean="0"/>
              <a:t>Бюлетень</a:t>
            </a:r>
            <a:r>
              <a:rPr lang="uk-UA" dirty="0" smtClean="0"/>
              <a:t> — параметри цієї самої області завдань, крім зміни шаблону публікації, можна встановити і розміри сторінки публікації.</a:t>
            </a:r>
          </a:p>
          <a:p>
            <a:pPr marL="0" indent="361950">
              <a:buNone/>
            </a:pPr>
            <a:r>
              <a:rPr lang="uk-UA" dirty="0" smtClean="0"/>
              <a:t>Для цього слід вибрати кнопку </a:t>
            </a:r>
            <a:r>
              <a:rPr lang="uk-UA" b="1" dirty="0" smtClean="0"/>
              <a:t>Змінити розмір </a:t>
            </a:r>
            <a:r>
              <a:rPr lang="uk-UA" dirty="0" smtClean="0"/>
              <a:t>сторінки і у вікні </a:t>
            </a:r>
            <a:r>
              <a:rPr lang="uk-UA" b="1" dirty="0" smtClean="0"/>
              <a:t>Параметри сторінки </a:t>
            </a:r>
            <a:r>
              <a:rPr lang="uk-UA" dirty="0" smtClean="0"/>
              <a:t>обрати один із стандартних розмірів або встановити свої значення. </a:t>
            </a:r>
          </a:p>
          <a:p>
            <a:pPr marL="0" indent="361950">
              <a:buNone/>
            </a:pPr>
            <a:r>
              <a:rPr lang="uk-UA" dirty="0" smtClean="0"/>
              <a:t>У цьому самому вікні встановлюються і розміри полів сторінки</a:t>
            </a:r>
            <a:endParaRPr lang="ru-RU" dirty="0" smtClean="0"/>
          </a:p>
          <a:p>
            <a:pPr marL="0" indent="361950">
              <a:buNone/>
            </a:pPr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142984"/>
            <a:ext cx="1771650" cy="227647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428736"/>
            <a:ext cx="1971429" cy="3400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454532"/>
            <a:ext cx="4071966" cy="29748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Редагування заголовка, змісту і бічної панелі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E0F5E-1E00-4603-85B0-1340F53247E7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Структура заголовка бюлетеня стандартна для всіх шаблонів. </a:t>
            </a:r>
          </a:p>
          <a:p>
            <a:pPr marL="0" indent="361950">
              <a:buNone/>
            </a:pPr>
            <a:r>
              <a:rPr lang="uk-UA" dirty="0" smtClean="0"/>
              <a:t>На рисунку (справа)</a:t>
            </a:r>
            <a:r>
              <a:rPr lang="ru-RU" dirty="0" smtClean="0"/>
              <a:t> </a:t>
            </a:r>
            <a:r>
              <a:rPr lang="uk-UA" dirty="0" smtClean="0"/>
              <a:t>подано оформлення заголовка бюлетеня із шаблона </a:t>
            </a:r>
            <a:r>
              <a:rPr lang="uk-UA" i="1" dirty="0" smtClean="0"/>
              <a:t>Літо</a:t>
            </a:r>
            <a:r>
              <a:rPr lang="ru-RU" dirty="0" smtClean="0"/>
              <a:t>, т</a:t>
            </a:r>
            <a:r>
              <a:rPr lang="uk-UA" dirty="0" smtClean="0"/>
              <a:t>а змінений варіант заголовка цього шаблону для бюлетеня</a:t>
            </a:r>
            <a:r>
              <a:rPr lang="uk-UA" i="1" dirty="0" smtClean="0"/>
              <a:t> екологічної молодіжної організації </a:t>
            </a:r>
            <a:r>
              <a:rPr lang="uk-UA" i="1" dirty="0" err="1" smtClean="0"/>
              <a:t>“Пролісок”</a:t>
            </a:r>
            <a:r>
              <a:rPr lang="uk-UA" i="1" dirty="0" smtClean="0"/>
              <a:t>.</a:t>
            </a:r>
            <a:r>
              <a:rPr lang="uk-UA" dirty="0" smtClean="0"/>
              <a:t> </a:t>
            </a:r>
          </a:p>
          <a:p>
            <a:pPr marL="0" indent="361950">
              <a:buNone/>
            </a:pPr>
            <a:r>
              <a:rPr lang="uk-UA" dirty="0" smtClean="0"/>
              <a:t>Для створення заголовка на основі існуючого шаблону слід увести у відповідні написи нові тексти, замінити існуючі графічні зображення.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428736"/>
            <a:ext cx="4038600" cy="107988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71744"/>
            <a:ext cx="4457700" cy="278608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429264"/>
            <a:ext cx="3324233" cy="96533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Об'єкти титульної сторінки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C882-B21A-4C28-954D-FD55DC92D1E5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На титульній сторінці бюлетеня, особливо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якщо він має багатосторінкову структуру, вставляють перелік заголовків внутрішніх статей.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Шаблон для переліку заголовків, як правило, розміщується збоку, поруч із першою або другою статтею бюлетеня.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Користувач може змінити кількість рядків у переліку, залежно від кількості статей у публікації.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Цей об'єкт є таблицею, і його редагування та форматування здійснюється з використанням команд  меню </a:t>
            </a:r>
            <a:r>
              <a:rPr lang="uk-UA" b="1" dirty="0" smtClean="0">
                <a:latin typeface="Calibri" pitchFamily="34" charset="0"/>
              </a:rPr>
              <a:t>Таблиця</a:t>
            </a:r>
            <a:r>
              <a:rPr lang="uk-UA" dirty="0" smtClean="0">
                <a:latin typeface="Calibri" pitchFamily="34" charset="0"/>
              </a:rPr>
              <a:t> або контекстного меню об'єкта. Редагування і форматування тексту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uk-UA" dirty="0" smtClean="0">
                <a:latin typeface="Calibri" pitchFamily="34" charset="0"/>
              </a:rPr>
              <a:t>в переліку статей відбувається відповідно до аналогічних операцій у </a:t>
            </a:r>
            <a:r>
              <a:rPr lang="en-US" dirty="0" smtClean="0">
                <a:latin typeface="Calibri" pitchFamily="34" charset="0"/>
              </a:rPr>
              <a:t>Word</a:t>
            </a:r>
            <a:r>
              <a:rPr lang="uk-UA" dirty="0" smtClean="0">
                <a:latin typeface="Calibri" pitchFamily="34" charset="0"/>
              </a:rPr>
              <a:t> 2007.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Під таблицею заголовків статей на титульній сторінці бюлетеня з макетом шаблону</a:t>
            </a:r>
            <a:r>
              <a:rPr lang="uk-UA" i="1" dirty="0" smtClean="0">
                <a:latin typeface="Calibri" pitchFamily="34" charset="0"/>
              </a:rPr>
              <a:t> </a:t>
            </a:r>
            <a:r>
              <a:rPr lang="uk-UA" b="1" i="1" dirty="0" smtClean="0">
                <a:latin typeface="Calibri" pitchFamily="34" charset="0"/>
              </a:rPr>
              <a:t>Літо</a:t>
            </a:r>
            <a:r>
              <a:rPr lang="uk-UA" dirty="0" smtClean="0">
                <a:latin typeface="Calibri" pitchFamily="34" charset="0"/>
              </a:rPr>
              <a:t> розміщено </a:t>
            </a:r>
            <a:r>
              <a:rPr lang="uk-UA" b="1" dirty="0" smtClean="0">
                <a:latin typeface="Calibri" pitchFamily="34" charset="0"/>
              </a:rPr>
              <a:t>Бічну панель</a:t>
            </a:r>
            <a:r>
              <a:rPr lang="uk-UA" dirty="0" smtClean="0">
                <a:latin typeface="Calibri" pitchFamily="34" charset="0"/>
              </a:rPr>
              <a:t>, що має заголовок</a:t>
            </a:r>
            <a:r>
              <a:rPr lang="uk-UA" i="1" dirty="0" smtClean="0">
                <a:latin typeface="Calibri" pitchFamily="34" charset="0"/>
              </a:rPr>
              <a:t> </a:t>
            </a:r>
            <a:r>
              <a:rPr lang="uk-UA" b="1" i="1" dirty="0" smtClean="0">
                <a:latin typeface="Calibri" pitchFamily="34" charset="0"/>
              </a:rPr>
              <a:t>Важливі деталі</a:t>
            </a:r>
            <a:r>
              <a:rPr lang="uk-UA" i="1" dirty="0" smtClean="0">
                <a:latin typeface="Calibri" pitchFamily="34" charset="0"/>
              </a:rPr>
              <a:t>.</a:t>
            </a:r>
            <a:r>
              <a:rPr lang="uk-UA" dirty="0" smtClean="0">
                <a:latin typeface="Calibri" pitchFamily="34" charset="0"/>
              </a:rPr>
              <a:t> Вона, як правило, містить посилання на цікаві матеріали бюлетеня, відомості про авторів, анонси статей наступних випусків. 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>
                <a:latin typeface="Calibri" pitchFamily="34" charset="0"/>
              </a:rPr>
              <a:t/>
            </a:r>
            <a:br>
              <a:rPr lang="uk-UA" dirty="0" smtClean="0">
                <a:latin typeface="Calibri" pitchFamily="34" charset="0"/>
              </a:rPr>
            </a:br>
            <a:r>
              <a:rPr lang="uk-UA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11414" y="1432338"/>
            <a:ext cx="4246866" cy="413980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000636"/>
            <a:ext cx="1437464" cy="138589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Редагування статей бюлетеня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68B8E-236F-4C71-A8A6-30140408FC2B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Основною відмінністю розміщення тексту на сторінках публікації від розміщення тексту на слайді презентації або в текстовому документі є можливість автоматичного продовження тексту з однієї колонки статті в іншу.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Колонки з текстом в програмі називають </a:t>
            </a:r>
            <a:r>
              <a:rPr lang="uk-UA" b="1" dirty="0" smtClean="0">
                <a:latin typeface="Calibri" pitchFamily="34" charset="0"/>
              </a:rPr>
              <a:t>текстовими полями</a:t>
            </a:r>
            <a:r>
              <a:rPr lang="uk-UA" dirty="0" smtClean="0">
                <a:latin typeface="Calibri" pitchFamily="34" charset="0"/>
              </a:rPr>
              <a:t>, а автоматичне продовження тексту в наступних текстових полях статті називають </a:t>
            </a:r>
            <a:r>
              <a:rPr lang="uk-UA" b="1" dirty="0" smtClean="0">
                <a:latin typeface="Calibri" pitchFamily="34" charset="0"/>
              </a:rPr>
              <a:t>перетіканням тексту</a:t>
            </a:r>
            <a:r>
              <a:rPr lang="uk-UA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Перетікання можливе також у текстові поля на іншій сторінці. Для підказки, в якому текстовому полі продовжується (починається) текст з вибраного текстового поля, використовуються спеціальні КНОПКИ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uk-UA" dirty="0" smtClean="0">
                <a:latin typeface="Calibri" pitchFamily="34" charset="0"/>
              </a:rPr>
              <a:t>Перейти до наступного текстового ПОЛЯ та Перейти ДО попереднього текстового ПОЛЯ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Їх вибір приводить до виділення текстового поля, в якому продовжується або починається текст.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566583"/>
            <a:ext cx="2143139" cy="274321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143380"/>
            <a:ext cx="867461" cy="3571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4143380"/>
            <a:ext cx="981082" cy="3462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b="1" dirty="0" smtClean="0">
                <a:latin typeface="Calibri" pitchFamily="34" charset="0"/>
              </a:rPr>
              <a:t>Зв'язування  текстових полів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D263A-7A1B-492B-B717-01E6CA6167F9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У шаблонах уже встановлено автоматичне перетікання тексту між текстовими полями статті. Якщо ж користувач самостійно створює макет публікації або вносить суттєві зміни в існуючий, то йому потрібно вміти самостійно встановлювати і відміняти перетікання тексту з одного текстового поля до іншого. </a:t>
            </a:r>
          </a:p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Ця операція називається</a:t>
            </a:r>
            <a:r>
              <a:rPr lang="uk-UA" sz="5200" i="1" dirty="0" smtClean="0">
                <a:latin typeface="Calibri" pitchFamily="34" charset="0"/>
              </a:rPr>
              <a:t> </a:t>
            </a:r>
            <a:r>
              <a:rPr lang="uk-UA" sz="5200" b="1" i="1" dirty="0" smtClean="0">
                <a:latin typeface="Calibri" pitchFamily="34" charset="0"/>
              </a:rPr>
              <a:t>зв'язуванням текстових полів.</a:t>
            </a:r>
            <a:endParaRPr lang="ru-RU" sz="5200" b="1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Перед початком виконання зв'язування текстових полів необхідно встановити відображення панелі інструментів </a:t>
            </a:r>
            <a:r>
              <a:rPr lang="uk-UA" sz="5200" b="1" dirty="0" smtClean="0">
                <a:latin typeface="Calibri" pitchFamily="34" charset="0"/>
              </a:rPr>
              <a:t>Зв'язати написи</a:t>
            </a:r>
            <a:r>
              <a:rPr lang="uk-UA" sz="5200" dirty="0" smtClean="0">
                <a:latin typeface="Calibri" pitchFamily="34" charset="0"/>
              </a:rPr>
              <a:t>. Для цього слід виконати</a:t>
            </a:r>
            <a:r>
              <a:rPr lang="uk-UA" sz="5200" i="1" dirty="0" smtClean="0">
                <a:latin typeface="Calibri" pitchFamily="34" charset="0"/>
              </a:rPr>
              <a:t> </a:t>
            </a:r>
            <a:r>
              <a:rPr lang="uk-UA" sz="5200" b="1" i="1" dirty="0" smtClean="0">
                <a:latin typeface="Calibri" pitchFamily="34" charset="0"/>
              </a:rPr>
              <a:t>Вигляд, Панелі інструментів, Зв'язати написи</a:t>
            </a:r>
            <a:r>
              <a:rPr lang="uk-UA" sz="5200" i="1" dirty="0" smtClean="0">
                <a:latin typeface="Calibri" pitchFamily="34" charset="0"/>
              </a:rPr>
              <a:t>.</a:t>
            </a:r>
            <a:endParaRPr lang="ru-RU" sz="52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Для зв'язування текстових полів необхідно вибрати початкове текст поле і на панелі інструментів </a:t>
            </a:r>
            <a:r>
              <a:rPr lang="uk-UA" sz="5200" b="1" dirty="0" smtClean="0">
                <a:latin typeface="Calibri" pitchFamily="34" charset="0"/>
              </a:rPr>
              <a:t>Зв'язати написи </a:t>
            </a:r>
            <a:r>
              <a:rPr lang="uk-UA" sz="5200" dirty="0" smtClean="0">
                <a:latin typeface="Calibri" pitchFamily="34" charset="0"/>
              </a:rPr>
              <a:t>вибрати кнопку </a:t>
            </a:r>
            <a:r>
              <a:rPr lang="uk-UA" sz="5200" b="1" dirty="0" smtClean="0">
                <a:latin typeface="Calibri" pitchFamily="34" charset="0"/>
              </a:rPr>
              <a:t>Створити зв'язок з написом</a:t>
            </a:r>
            <a:r>
              <a:rPr lang="uk-UA" sz="5200" b="1" i="1" dirty="0" smtClean="0">
                <a:latin typeface="Calibri" pitchFamily="34" charset="0"/>
              </a:rPr>
              <a:t>.</a:t>
            </a:r>
            <a:r>
              <a:rPr lang="uk-UA" sz="52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Вказівник набуде вигляду </a:t>
            </a:r>
            <a:r>
              <a:rPr lang="uk-UA" sz="5200" b="1" dirty="0" smtClean="0">
                <a:latin typeface="Calibri" pitchFamily="34" charset="0"/>
              </a:rPr>
              <a:t>чашки зі стрілкою </a:t>
            </a:r>
            <a:r>
              <a:rPr lang="uk-UA" sz="5200" dirty="0" smtClean="0">
                <a:latin typeface="Calibri" pitchFamily="34" charset="0"/>
              </a:rPr>
              <a:t>вниз</a:t>
            </a:r>
            <a:r>
              <a:rPr lang="ru-RU" sz="5200" dirty="0" smtClean="0">
                <a:latin typeface="Calibri" pitchFamily="34" charset="0"/>
              </a:rPr>
              <a:t>. </a:t>
            </a:r>
            <a:r>
              <a:rPr lang="uk-UA" sz="5200" dirty="0" smtClean="0">
                <a:latin typeface="Calibri" pitchFamily="34" charset="0"/>
              </a:rPr>
              <a:t>Його слід підвести до текстового поля, з яким планується встановити зв'язок (курсор повинен набути вигляду </a:t>
            </a:r>
            <a:r>
              <a:rPr lang="uk-UA" sz="5200" b="1" dirty="0" smtClean="0">
                <a:latin typeface="Calibri" pitchFamily="34" charset="0"/>
              </a:rPr>
              <a:t>нахиленої чашки</a:t>
            </a:r>
            <a:r>
              <a:rPr lang="uk-UA" sz="5200" dirty="0" smtClean="0">
                <a:latin typeface="Calibri" pitchFamily="34" charset="0"/>
              </a:rPr>
              <a:t>, з якої виливаються літери і натиснути ліву кнопку миші.</a:t>
            </a:r>
          </a:p>
          <a:p>
            <a:pPr marL="0" indent="361950">
              <a:buNone/>
            </a:pPr>
            <a:r>
              <a:rPr lang="uk-UA" sz="5200" dirty="0" smtClean="0">
                <a:latin typeface="Calibri" pitchFamily="34" charset="0"/>
              </a:rPr>
              <a:t>Поле,  з яким створюється зв'язок, повинно бути порожнім.</a:t>
            </a:r>
            <a:endParaRPr lang="ru-RU" sz="5200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500174"/>
            <a:ext cx="4095524" cy="31432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636"/>
            <a:ext cx="1767414" cy="4397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lum bright="14000"/>
          </a:blip>
          <a:srcRect/>
          <a:stretch>
            <a:fillRect/>
          </a:stretch>
        </p:blipFill>
        <p:spPr bwMode="auto">
          <a:xfrm>
            <a:off x="1071538" y="5643578"/>
            <a:ext cx="423865" cy="398637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/>
          <a:stretch>
            <a:fillRect/>
          </a:stretch>
        </p:blipFill>
        <p:spPr bwMode="auto">
          <a:xfrm>
            <a:off x="1571604" y="5643578"/>
            <a:ext cx="484767" cy="39527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4214818"/>
            <a:ext cx="328614" cy="27384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Зв'язування написів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0816-2BF7-453A-A89D-B9EC2F52B278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3187836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Для розірвання зв'язку необхідно вибрати потрібне текстове поле і з панелі інструментів </a:t>
            </a:r>
            <a:r>
              <a:rPr lang="uk-UA" sz="2800" b="1" dirty="0" smtClean="0">
                <a:latin typeface="Calibri" pitchFamily="34" charset="0"/>
              </a:rPr>
              <a:t>Зв'язати написи</a:t>
            </a:r>
            <a:r>
              <a:rPr lang="uk-UA" sz="2800" dirty="0" smtClean="0">
                <a:latin typeface="Calibri" pitchFamily="34" charset="0"/>
              </a:rPr>
              <a:t> вибрати кнопку </a:t>
            </a:r>
            <a:r>
              <a:rPr lang="uk-UA" sz="2800" b="1" dirty="0" smtClean="0">
                <a:latin typeface="Calibri" pitchFamily="34" charset="0"/>
              </a:rPr>
              <a:t>Розірвати зв'язок з попереднім</a:t>
            </a:r>
            <a:r>
              <a:rPr lang="uk-UA" sz="2800" dirty="0" smtClean="0">
                <a:latin typeface="Calibri" pitchFamily="34" charset="0"/>
              </a:rPr>
              <a:t> </a:t>
            </a: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Незважаючи на таку назву кнопки, зв'язок розривається з наступним текстовим полем.</a:t>
            </a:r>
            <a:endParaRPr lang="ru-RU" sz="28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Тексти статей, як правило, готуються заздалегідь в одному з текстових процесорів, наприклад </a:t>
            </a:r>
            <a:r>
              <a:rPr lang="en-US" sz="2800" dirty="0" smtClean="0">
                <a:latin typeface="Calibri" pitchFamily="34" charset="0"/>
              </a:rPr>
              <a:t>Word </a:t>
            </a:r>
            <a:r>
              <a:rPr lang="ru-RU" sz="2800" dirty="0" smtClean="0">
                <a:latin typeface="Calibri" pitchFamily="34" charset="0"/>
              </a:rPr>
              <a:t>2007, </a:t>
            </a:r>
            <a:r>
              <a:rPr lang="uk-UA" sz="2800" dirty="0" smtClean="0">
                <a:latin typeface="Calibri" pitchFamily="34" charset="0"/>
              </a:rPr>
              <a:t>і вставляються в текстові полі публікації з використанням Буфера обміну. </a:t>
            </a: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За вибору текстового поля шаблону виділяється увесь текст статті, навіть якщо він розміщений у кількох колонках (написах). І після виконання команди </a:t>
            </a:r>
            <a:r>
              <a:rPr lang="uk-UA" sz="2800" b="1" dirty="0" smtClean="0">
                <a:latin typeface="Calibri" pitchFamily="34" charset="0"/>
              </a:rPr>
              <a:t>Вставити </a:t>
            </a:r>
            <a:r>
              <a:rPr lang="uk-UA" sz="2800" dirty="0" smtClean="0">
                <a:latin typeface="Calibri" pitchFamily="34" charset="0"/>
              </a:rPr>
              <a:t>новий текст замінює шаблонний. </a:t>
            </a: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Якщо текст не вміщується в одне чи кілька зв'язаних текстових полів, відведених для статті в даному шаблоні, то програма відкриє діалогове вікно з відповідним повідомленням і запитом на виконання </a:t>
            </a:r>
            <a:r>
              <a:rPr lang="uk-UA" sz="2800" dirty="0" err="1" smtClean="0">
                <a:latin typeface="Calibri" pitchFamily="34" charset="0"/>
              </a:rPr>
              <a:t>авторозливання</a:t>
            </a:r>
            <a:r>
              <a:rPr lang="uk-UA" sz="28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Підтвердження виконанню дії </a:t>
            </a:r>
            <a:r>
              <a:rPr lang="uk-UA" sz="2800" dirty="0" err="1" smtClean="0">
                <a:latin typeface="Calibri" pitchFamily="34" charset="0"/>
              </a:rPr>
              <a:t>авторозливання</a:t>
            </a:r>
            <a:r>
              <a:rPr lang="uk-UA" sz="2800" dirty="0" smtClean="0">
                <a:latin typeface="Calibri" pitchFamily="34" charset="0"/>
              </a:rPr>
              <a:t> приведе до зв'язування текстових полів поточної статті з текстовими полями наступних статей і продовження в них тексту, </a:t>
            </a:r>
            <a:r>
              <a:rPr lang="uk-UA" sz="2800" dirty="0" err="1" smtClean="0">
                <a:latin typeface="Calibri" pitchFamily="34" charset="0"/>
              </a:rPr>
              <a:t>шо</a:t>
            </a:r>
            <a:r>
              <a:rPr lang="uk-UA" sz="2800" dirty="0" smtClean="0">
                <a:latin typeface="Calibri" pitchFamily="34" charset="0"/>
              </a:rPr>
              <a:t> вставляється.</a:t>
            </a:r>
          </a:p>
          <a:p>
            <a:pPr marL="0" indent="361950">
              <a:buNone/>
            </a:pPr>
            <a:r>
              <a:rPr lang="uk-UA" sz="2800" dirty="0" smtClean="0">
                <a:latin typeface="Calibri" pitchFamily="34" charset="0"/>
              </a:rPr>
              <a:t> Користувачу буде запропоновано підтвердити розміщенню тексту в текстових полях однієї з наступних статей шаблону, якщо вони ще не заповнені текстом. Якщо ж порожніх, без введеного користувачем тексту, немає, то програма запропонує створити нові текстові поля.</a:t>
            </a:r>
            <a:endParaRPr lang="ru-RU" sz="2800" dirty="0" smtClean="0"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4786322"/>
            <a:ext cx="756804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228600" cy="238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97BFC-ECFC-4BF9-B531-A97E4459D2F2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/>
              <a:t>Якщо ж користувач відмовиться від виконання операції </a:t>
            </a:r>
            <a:r>
              <a:rPr lang="uk-UA" dirty="0" err="1" smtClean="0"/>
              <a:t>авторозливання</a:t>
            </a:r>
            <a:r>
              <a:rPr lang="uk-UA" dirty="0" smtClean="0"/>
              <a:t>, то під останнім полем буде виведено позначку Текст в області переповнення </a:t>
            </a:r>
            <a:r>
              <a:rPr lang="ru-RU" dirty="0" smtClean="0"/>
              <a:t>. </a:t>
            </a:r>
          </a:p>
          <a:p>
            <a:pPr marL="0" indent="361950">
              <a:buNone/>
            </a:pPr>
            <a:r>
              <a:rPr lang="uk-UA" dirty="0" smtClean="0"/>
              <a:t>Це означає, що частина тексту не відображається на екрані, але залишається в пам'яті і його можна відтворити.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>Для того щоб у текстових полях статті відображався весь текст, користувачу слід виконати одну з дій:</a:t>
            </a:r>
            <a:endParaRPr lang="ru-RU" dirty="0" smtClean="0"/>
          </a:p>
          <a:p>
            <a:pPr marL="180975" indent="361950"/>
            <a:r>
              <a:rPr lang="uk-UA" dirty="0" smtClean="0"/>
              <a:t>відредагувати текст, видаливши несуттєві його фрагменти;</a:t>
            </a:r>
            <a:endParaRPr lang="ru-RU" dirty="0" smtClean="0"/>
          </a:p>
          <a:p>
            <a:pPr marL="180975" indent="361950"/>
            <a:r>
              <a:rPr lang="uk-UA" dirty="0" err="1" smtClean="0"/>
              <a:t>відформатувати</a:t>
            </a:r>
            <a:r>
              <a:rPr lang="uk-UA" dirty="0" smtClean="0"/>
              <a:t> текст, змінивши значення властивостей символів або абзаців;</a:t>
            </a:r>
            <a:endParaRPr lang="ru-RU" dirty="0" smtClean="0"/>
          </a:p>
          <a:p>
            <a:pPr marL="180975" indent="361950"/>
            <a:r>
              <a:rPr lang="uk-UA" dirty="0" smtClean="0"/>
              <a:t>змінити розміри текстових полів;</a:t>
            </a:r>
            <a:endParaRPr lang="ru-RU" dirty="0" smtClean="0"/>
          </a:p>
          <a:p>
            <a:pPr marL="180975" indent="361950"/>
            <a:r>
              <a:rPr lang="uk-UA" dirty="0" smtClean="0"/>
              <a:t>зв'язати текстові поля статті з іншими на цій або іншій сторінці. </a:t>
            </a:r>
          </a:p>
          <a:p>
            <a:pPr marL="0" indent="361950">
              <a:buNone/>
            </a:pPr>
            <a:r>
              <a:rPr lang="uk-UA" dirty="0" smtClean="0"/>
              <a:t>Зміна розмірів текстових полів здійснюється з використанням маркерів зміни розмірів обраного текстового поля, а переміщення - стандартною операцією перетягування після вибору межі поля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2071679"/>
            <a:ext cx="931414" cy="28575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500702"/>
            <a:ext cx="2928958" cy="900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Заголовок 9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uk-UA" dirty="0" smtClean="0"/>
              <a:t>Зв'язування написів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42946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Calibri" pitchFamily="34" charset="0"/>
              </a:rPr>
              <a:t>Редагування і форматування графічних об'єктів у публікаціях </a:t>
            </a:r>
            <a:r>
              <a:rPr lang="en-US" dirty="0" smtClean="0">
                <a:latin typeface="Calibri" pitchFamily="34" charset="0"/>
              </a:rPr>
              <a:t>Publisher </a:t>
            </a:r>
            <a:r>
              <a:rPr lang="ru-RU" dirty="0" smtClean="0">
                <a:latin typeface="Calibri" pitchFamily="34" charset="0"/>
              </a:rPr>
              <a:t>2007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44E5F-59E4-4A08-98C0-D31726B96D56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Редагування і форматування графічних об'єктів у публікаціях </a:t>
            </a:r>
            <a:r>
              <a:rPr lang="en-US" dirty="0" smtClean="0">
                <a:latin typeface="Calibri" pitchFamily="34" charset="0"/>
              </a:rPr>
              <a:t>Publisher </a:t>
            </a:r>
            <a:r>
              <a:rPr lang="ru-RU" dirty="0" smtClean="0">
                <a:latin typeface="Calibri" pitchFamily="34" charset="0"/>
              </a:rPr>
              <a:t>2007 </a:t>
            </a:r>
            <a:r>
              <a:rPr lang="uk-UA" dirty="0" smtClean="0">
                <a:latin typeface="Calibri" pitchFamily="34" charset="0"/>
              </a:rPr>
              <a:t>здійснюється аналогічно операціям у </a:t>
            </a:r>
            <a:r>
              <a:rPr lang="en-US" dirty="0" smtClean="0">
                <a:latin typeface="Calibri" pitchFamily="34" charset="0"/>
              </a:rPr>
              <a:t>Word </a:t>
            </a:r>
            <a:r>
              <a:rPr lang="ru-RU" dirty="0" smtClean="0">
                <a:latin typeface="Calibri" pitchFamily="34" charset="0"/>
              </a:rPr>
              <a:t>2007 </a:t>
            </a:r>
            <a:r>
              <a:rPr lang="ru-RU" dirty="0" err="1" smtClean="0">
                <a:latin typeface="Calibri" pitchFamily="34" charset="0"/>
              </a:rPr>
              <a:t>і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PowerPoint </a:t>
            </a:r>
            <a:r>
              <a:rPr lang="ru-RU" dirty="0" smtClean="0">
                <a:latin typeface="Calibri" pitchFamily="34" charset="0"/>
              </a:rPr>
              <a:t>2007. </a:t>
            </a:r>
            <a:r>
              <a:rPr lang="uk-UA" dirty="0" smtClean="0">
                <a:latin typeface="Calibri" pitchFamily="34" charset="0"/>
              </a:rPr>
              <a:t>Тільки якщо графічні об'єкти з файлів у </a:t>
            </a:r>
            <a:r>
              <a:rPr lang="en-US" dirty="0" smtClean="0">
                <a:latin typeface="Calibri" pitchFamily="34" charset="0"/>
              </a:rPr>
              <a:t>Word </a:t>
            </a:r>
            <a:r>
              <a:rPr lang="ru-RU" dirty="0" smtClean="0">
                <a:latin typeface="Calibri" pitchFamily="34" charset="0"/>
              </a:rPr>
              <a:t>2007 за </a:t>
            </a:r>
            <a:r>
              <a:rPr lang="uk-UA" dirty="0" smtClean="0">
                <a:latin typeface="Calibri" pitchFamily="34" charset="0"/>
              </a:rPr>
              <a:t>замовчуванням вставляються з обтіканням </a:t>
            </a:r>
            <a:r>
              <a:rPr lang="uk-UA" b="1" dirty="0" smtClean="0">
                <a:latin typeface="Calibri" pitchFamily="34" charset="0"/>
              </a:rPr>
              <a:t>У тексті</a:t>
            </a:r>
            <a:r>
              <a:rPr lang="uk-UA" dirty="0" smtClean="0">
                <a:latin typeface="Calibri" pitchFamily="34" charset="0"/>
              </a:rPr>
              <a:t>, а в </a:t>
            </a:r>
            <a:r>
              <a:rPr lang="en-US" dirty="0" smtClean="0">
                <a:latin typeface="Calibri" pitchFamily="34" charset="0"/>
              </a:rPr>
              <a:t>PowerPoint </a:t>
            </a:r>
            <a:r>
              <a:rPr lang="ru-RU" dirty="0" smtClean="0">
                <a:latin typeface="Calibri" pitchFamily="34" charset="0"/>
              </a:rPr>
              <a:t>2007 - </a:t>
            </a:r>
            <a:r>
              <a:rPr lang="uk-UA" dirty="0" smtClean="0">
                <a:latin typeface="Calibri" pitchFamily="34" charset="0"/>
              </a:rPr>
              <a:t>з обтіканням </a:t>
            </a:r>
            <a:r>
              <a:rPr lang="uk-UA" b="1" dirty="0" smtClean="0">
                <a:latin typeface="Calibri" pitchFamily="34" charset="0"/>
              </a:rPr>
              <a:t>Перед текстом</a:t>
            </a:r>
            <a:r>
              <a:rPr lang="uk-UA" dirty="0" smtClean="0">
                <a:latin typeface="Calibri" pitchFamily="34" charset="0"/>
              </a:rPr>
              <a:t>, то в </a:t>
            </a:r>
            <a:r>
              <a:rPr lang="en-US" dirty="0" smtClean="0">
                <a:latin typeface="Calibri" pitchFamily="34" charset="0"/>
              </a:rPr>
              <a:t>Publisher </a:t>
            </a:r>
            <a:r>
              <a:rPr lang="ru-RU" dirty="0" smtClean="0">
                <a:latin typeface="Calibri" pitchFamily="34" charset="0"/>
              </a:rPr>
              <a:t>2007 — </a:t>
            </a:r>
            <a:r>
              <a:rPr lang="uk-UA" dirty="0" smtClean="0">
                <a:latin typeface="Calibri" pitchFamily="34" charset="0"/>
              </a:rPr>
              <a:t>з обтіканням </a:t>
            </a:r>
            <a:r>
              <a:rPr lang="uk-UA" b="1" dirty="0" smtClean="0">
                <a:latin typeface="Calibri" pitchFamily="34" charset="0"/>
              </a:rPr>
              <a:t>Навколо рамки</a:t>
            </a:r>
            <a:r>
              <a:rPr lang="uk-UA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Фотографії і рисунки в публікації прийнято підписувати. У шаблонах графічні об'єкти вже вставлені і мають шаблони підписів. Якщо користувач хоче замінити зображення, то спочатку він повинен виконати операцію розгрупування графічного об'єкта і напису. Для цього після вибору графічного об'єкта слід вибрати кнопку Розгрупувати , що з'явиться біля вибраного об'єкта. Далі слід виконати операцію вставлення нового графічного об'єкта одним з відомих способів.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714488"/>
            <a:ext cx="3847041" cy="297196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Calibri" pitchFamily="34" charset="0"/>
              </a:rPr>
              <a:t>Створення підпису під графічним об'єктом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ACAD-3701-4ADF-A64C-9638F67A4A9F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70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створення нового підпису під графічним об'єктом слід вибрати кнопку </a:t>
            </a:r>
            <a:r>
              <a:rPr lang="uk-UA" b="1" dirty="0" smtClean="0">
                <a:latin typeface="Calibri" pitchFamily="34" charset="0"/>
              </a:rPr>
              <a:t>Напис </a:t>
            </a:r>
            <a:r>
              <a:rPr lang="uk-UA" dirty="0" smtClean="0">
                <a:latin typeface="Calibri" pitchFamily="34" charset="0"/>
              </a:rPr>
              <a:t>панелі інструментів </a:t>
            </a:r>
            <a:r>
              <a:rPr lang="uk-UA" b="1" dirty="0" smtClean="0">
                <a:latin typeface="Calibri" pitchFamily="34" charset="0"/>
              </a:rPr>
              <a:t>Об'єкти</a:t>
            </a:r>
            <a:r>
              <a:rPr lang="uk-UA" dirty="0" smtClean="0">
                <a:latin typeface="Calibri" pitchFamily="34" charset="0"/>
              </a:rPr>
              <a:t>, вказати місце розміщення напису і ввести текст.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Після створення напису його слід згрупувати з фотографією або малюнком: виділити ці об'єкти одним з відомих способів, наприклад з використанням кнопки </a:t>
            </a:r>
            <a:r>
              <a:rPr lang="uk-UA" b="1" dirty="0" smtClean="0">
                <a:latin typeface="Calibri" pitchFamily="34" charset="0"/>
              </a:rPr>
              <a:t>Вибір</a:t>
            </a:r>
            <a:r>
              <a:rPr lang="uk-UA" dirty="0" smtClean="0">
                <a:latin typeface="Calibri" pitchFamily="34" charset="0"/>
              </a:rPr>
              <a:t> об'єктів панелі інструментів </a:t>
            </a:r>
            <a:r>
              <a:rPr lang="uk-UA" b="1" dirty="0" smtClean="0">
                <a:latin typeface="Calibri" pitchFamily="34" charset="0"/>
              </a:rPr>
              <a:t>Об'єкти</a:t>
            </a:r>
            <a:r>
              <a:rPr lang="uk-UA" dirty="0" smtClean="0">
                <a:latin typeface="Calibri" pitchFamily="34" charset="0"/>
              </a:rPr>
              <a:t>, і вибрати кнопку </a:t>
            </a:r>
            <a:r>
              <a:rPr lang="uk-UA" b="1" dirty="0" smtClean="0">
                <a:latin typeface="Calibri" pitchFamily="34" charset="0"/>
              </a:rPr>
              <a:t>Групування</a:t>
            </a:r>
            <a:r>
              <a:rPr lang="uk-UA" dirty="0" smtClean="0">
                <a:latin typeface="Calibri" pitchFamily="34" charset="0"/>
              </a:rPr>
              <a:t>, що з'являється біля виділених об'єктів.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У ході створення публікацій слід виконувати вимоги дотримання авторських прав. Усі статті та графічні матеріали повинні мати посилання на авторів. Під час використання матеріалів з інших друкованих чи електронних публікацій слід отримати дозвіл на це їхніх авторів.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571744"/>
            <a:ext cx="178595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00240"/>
            <a:ext cx="428628" cy="46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Прямая со стрелкой 10"/>
          <p:cNvCxnSpPr/>
          <p:nvPr/>
        </p:nvCxnSpPr>
        <p:spPr>
          <a:xfrm>
            <a:off x="4000496" y="3714752"/>
            <a:ext cx="2143140" cy="171451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81000"/>
            <a:ext cx="8643998" cy="17526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Розділ 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Комп</a:t>
            </a:r>
            <a:r>
              <a:rPr lang="uk-UA" dirty="0" smtClean="0"/>
              <a:t>'</a:t>
            </a:r>
            <a:r>
              <a:rPr lang="ru-RU" dirty="0" err="1" smtClean="0"/>
              <a:t>ютерні</a:t>
            </a:r>
            <a:r>
              <a:rPr lang="ru-RU" dirty="0" smtClean="0"/>
              <a:t>  </a:t>
            </a:r>
            <a:r>
              <a:rPr lang="ru-RU" dirty="0" err="1" smtClean="0"/>
              <a:t>презентації</a:t>
            </a:r>
            <a:r>
              <a:rPr lang="ru-RU" dirty="0" smtClean="0"/>
              <a:t> та </a:t>
            </a:r>
            <a:r>
              <a:rPr lang="ru-RU" dirty="0" err="1" smtClean="0"/>
              <a:t>публікації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DA788-489D-4620-8EB1-0AA4D803E792}" type="datetime1">
              <a:rPr lang="uk-UA" smtClean="0"/>
              <a:t>16.12.2014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4341686" cy="758952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Calibri" pitchFamily="34" charset="0"/>
              </a:rPr>
              <a:t>Створення </a:t>
            </a:r>
            <a:r>
              <a:rPr lang="uk-UA" dirty="0" err="1" smtClean="0">
                <a:latin typeface="Calibri" pitchFamily="34" charset="0"/>
              </a:rPr>
              <a:t>буклета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99F8F-DE6A-47B9-A67B-C5ED7BDEE436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286280" cy="4986358"/>
          </a:xfrm>
        </p:spPr>
        <p:txBody>
          <a:bodyPr>
            <a:normAutofit fontScale="77500" lnSpcReduction="20000"/>
          </a:bodyPr>
          <a:lstStyle/>
          <a:p>
            <a:pPr marL="0" indent="361950">
              <a:buNone/>
            </a:pPr>
            <a:r>
              <a:rPr lang="uk-UA" b="1" dirty="0" smtClean="0">
                <a:latin typeface="Calibri" pitchFamily="34" charset="0"/>
              </a:rPr>
              <a:t>Буклет </a:t>
            </a:r>
            <a:r>
              <a:rPr lang="ru-RU" dirty="0" smtClean="0">
                <a:latin typeface="Calibri" pitchFamily="34" charset="0"/>
              </a:rPr>
              <a:t>(франц.</a:t>
            </a:r>
            <a:r>
              <a:rPr lang="ru-RU" i="1" dirty="0" smtClean="0">
                <a:latin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</a:rPr>
              <a:t>bouclette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uk-UA" dirty="0" smtClean="0">
                <a:latin typeface="Calibri" pitchFamily="34" charset="0"/>
              </a:rPr>
              <a:t>кільце)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uk-UA" dirty="0" smtClean="0">
                <a:latin typeface="Calibri" pitchFamily="34" charset="0"/>
              </a:rPr>
              <a:t>публікація, виготовлена на одному аркуші та складена згинанням у кілька сторінок так, що її можна переглядати, не розрізаючи сторінок, а розкриваючи.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У формі буклету виготовляються путівники, проспекти, програми концертів і вистав, реклами продукції та послуг тощо.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Як правило, </a:t>
            </a:r>
            <a:r>
              <a:rPr lang="uk-UA" b="1" dirty="0" smtClean="0">
                <a:latin typeface="Calibri" pitchFamily="34" charset="0"/>
              </a:rPr>
              <a:t>буклет складається з одного аркуша формату А4, розміщеного в альбомній орієнтації та розділеного на три рівні частини</a:t>
            </a:r>
            <a:r>
              <a:rPr lang="uk-UA" dirty="0" smtClean="0">
                <a:latin typeface="Calibri" pitchFamily="34" charset="0"/>
              </a:rPr>
              <a:t>. По межах цих частин буклет згинається. Друк здійснюється, як правило, з обох сторін аркуша.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14620"/>
            <a:ext cx="4429155" cy="36553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428604"/>
            <a:ext cx="3143272" cy="220029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Calibri" pitchFamily="34" charset="0"/>
              </a:rPr>
              <a:t>Створення </a:t>
            </a:r>
            <a:r>
              <a:rPr lang="uk-UA" dirty="0" err="1" smtClean="0">
                <a:latin typeface="Calibri" pitchFamily="34" charset="0"/>
              </a:rPr>
              <a:t>буклета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9D7E7-833E-44E2-91BE-713573F086C2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371600"/>
            <a:ext cx="4429156" cy="4986358"/>
          </a:xfrm>
        </p:spPr>
        <p:txBody>
          <a:bodyPr>
            <a:normAutofit fontScale="8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Створення буклету в </a:t>
            </a:r>
            <a:r>
              <a:rPr lang="en-US" dirty="0" smtClean="0">
                <a:latin typeface="Calibri" pitchFamily="34" charset="0"/>
              </a:rPr>
              <a:t>Publisher</a:t>
            </a:r>
            <a:r>
              <a:rPr lang="uk-UA" dirty="0" smtClean="0">
                <a:latin typeface="Calibri" pitchFamily="34" charset="0"/>
              </a:rPr>
              <a:t> 2007, вставлення текстових і графічних об'єктів не відрізняється від аналогічних операцій з бюлетенем.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створення буклету слід у початковому вікні програми серед типів публікацій вибрати </a:t>
            </a:r>
            <a:r>
              <a:rPr lang="uk-UA" b="1" dirty="0" smtClean="0">
                <a:latin typeface="Calibri" pitchFamily="34" charset="0"/>
              </a:rPr>
              <a:t>Буклет</a:t>
            </a:r>
            <a:r>
              <a:rPr lang="uk-UA" dirty="0" smtClean="0">
                <a:latin typeface="Calibri" pitchFamily="34" charset="0"/>
              </a:rPr>
              <a:t>, а потім конкретний шаблон.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Якщо користувач працює з основним вікном програми, то необхідно для відкриття типу публікації виконати</a:t>
            </a:r>
            <a:r>
              <a:rPr lang="uk-UA" i="1" dirty="0" smtClean="0">
                <a:latin typeface="Calibri" pitchFamily="34" charset="0"/>
              </a:rPr>
              <a:t> </a:t>
            </a:r>
            <a:r>
              <a:rPr lang="uk-UA" b="1" i="1" dirty="0" smtClean="0">
                <a:latin typeface="Calibri" pitchFamily="34" charset="0"/>
              </a:rPr>
              <a:t>Файл </a:t>
            </a:r>
            <a:r>
              <a:rPr lang="ru-RU" b="1" i="1" dirty="0" smtClean="0">
                <a:latin typeface="Calibri" pitchFamily="34" charset="0"/>
              </a:rPr>
              <a:t>=&gt; </a:t>
            </a:r>
            <a:r>
              <a:rPr lang="uk-UA" b="1" i="1" dirty="0" smtClean="0">
                <a:latin typeface="Calibri" pitchFamily="34" charset="0"/>
              </a:rPr>
              <a:t>Створити</a:t>
            </a:r>
            <a:r>
              <a:rPr lang="uk-UA" i="1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Основні відмінності в роботі з буклетом визначаються його призначенням і формою.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3232" y="1928802"/>
            <a:ext cx="470374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Об'єкти буклету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F8C0-BC3A-4F9E-89ED-963318A76A54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Основне призначення буклету </a:t>
            </a:r>
            <a:r>
              <a:rPr lang="ru-RU" dirty="0" smtClean="0">
                <a:latin typeface="Calibri" pitchFamily="34" charset="0"/>
              </a:rPr>
              <a:t>- </a:t>
            </a:r>
            <a:r>
              <a:rPr lang="uk-UA" dirty="0" smtClean="0">
                <a:latin typeface="Calibri" pitchFamily="34" charset="0"/>
              </a:rPr>
              <a:t>реклама: навчального закладу, підприємства, організації, особи, нового товару, нової акції тощо. А враховуючи, що всі дані повинні бути розміщені на одному аркуші, буклет повинен містити невеликі за обсягом фрагменти тексту, які точно передають основні дані про об'єкт, а також фотографії і рисунки, що ілюструють ці дані. Фотографії та рисунки повинні бути високої якості і містити незначну кількість об'єктів, які чітко розрізняються.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Як правило, буклет має титульну і заключну сторінки. На титульній сторінці вказують заголовок </a:t>
            </a:r>
            <a:r>
              <a:rPr lang="uk-UA" dirty="0" err="1" smtClean="0">
                <a:latin typeface="Calibri" pitchFamily="34" charset="0"/>
              </a:rPr>
              <a:t>буклета</a:t>
            </a:r>
            <a:r>
              <a:rPr lang="uk-UA" dirty="0" smtClean="0">
                <a:latin typeface="Calibri" pitchFamily="34" charset="0"/>
              </a:rPr>
              <a:t>, його основну тему і фотографію або малюнок із цієї самої теми. Можуть вказуватися дані про того, хто випустив цей буклет. 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На заключній сторінці вказуються контактні дані тієї організації або особи, яка випустила цей буклет.</a:t>
            </a:r>
            <a:endParaRPr lang="ru-RU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Приклади оформлення буклетів можна переглянути в Інтернеті. Для цього слід в рядку пошуку ввести ключове слово</a:t>
            </a:r>
            <a:r>
              <a:rPr lang="uk-UA" i="1" dirty="0" smtClean="0">
                <a:latin typeface="Calibri" pitchFamily="34" charset="0"/>
              </a:rPr>
              <a:t> </a:t>
            </a:r>
            <a:r>
              <a:rPr lang="uk-UA" b="1" i="1" dirty="0" smtClean="0">
                <a:latin typeface="Calibri" pitchFamily="34" charset="0"/>
              </a:rPr>
              <a:t>буклет</a:t>
            </a:r>
            <a:r>
              <a:rPr lang="uk-UA" dirty="0" smtClean="0">
                <a:latin typeface="Calibri" pitchFamily="34" charset="0"/>
              </a:rPr>
              <a:t> і вибрати команду (або гіперпосилання, залежно від пошукової системи) </a:t>
            </a:r>
            <a:r>
              <a:rPr lang="uk-UA" b="1" dirty="0" smtClean="0">
                <a:latin typeface="Calibri" pitchFamily="34" charset="0"/>
              </a:rPr>
              <a:t>Зображення</a:t>
            </a:r>
            <a:r>
              <a:rPr lang="uk-UA" dirty="0" smtClean="0">
                <a:latin typeface="Calibri" pitchFamily="34" charset="0"/>
              </a:rPr>
              <a:t>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785926"/>
            <a:ext cx="4429155" cy="332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43998" cy="1928826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Особливості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роботи</a:t>
            </a:r>
            <a:r>
              <a:rPr lang="ru-RU" sz="3600" dirty="0" smtClean="0"/>
              <a:t> з </a:t>
            </a:r>
            <a:r>
              <a:rPr lang="ru-RU" sz="3600" dirty="0" err="1" smtClean="0"/>
              <a:t>текстовими</a:t>
            </a:r>
            <a:r>
              <a:rPr lang="ru-RU" sz="3600" dirty="0" smtClean="0"/>
              <a:t> і </a:t>
            </a:r>
            <a:r>
              <a:rPr lang="ru-RU" sz="3600" dirty="0" err="1" smtClean="0"/>
              <a:t>графічними</a:t>
            </a:r>
            <a:r>
              <a:rPr lang="ru-RU" sz="3600" dirty="0" smtClean="0"/>
              <a:t> </a:t>
            </a:r>
            <a:r>
              <a:rPr lang="ru-RU" sz="3600" dirty="0" err="1" smtClean="0"/>
              <a:t>об'єктами</a:t>
            </a:r>
            <a:r>
              <a:rPr lang="ru-RU" sz="3600" dirty="0" smtClean="0"/>
              <a:t> в </a:t>
            </a:r>
            <a:r>
              <a:rPr lang="en-US" sz="3600" dirty="0" smtClean="0"/>
              <a:t>Publisher </a:t>
            </a:r>
            <a:r>
              <a:rPr lang="ru-RU" sz="3600" dirty="0" smtClean="0"/>
              <a:t>2007. </a:t>
            </a:r>
            <a:r>
              <a:rPr lang="ru-RU" sz="3600" dirty="0" err="1" smtClean="0"/>
              <a:t>Створення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бюлетеня</a:t>
            </a:r>
            <a:r>
              <a:rPr lang="ru-RU" sz="3600" dirty="0" smtClean="0"/>
              <a:t> </a:t>
            </a:r>
            <a:r>
              <a:rPr lang="ru-RU" sz="3600" dirty="0" err="1" smtClean="0"/>
              <a:t>і</a:t>
            </a:r>
            <a:r>
              <a:rPr lang="ru-RU" sz="3600" dirty="0" smtClean="0"/>
              <a:t> буклета</a:t>
            </a:r>
            <a:endParaRPr lang="ru-RU" sz="36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C2C30-DE72-42B5-B981-D2D71F93B53A}" type="datetime1">
              <a:rPr lang="uk-UA" smtClean="0"/>
              <a:t>16.12.2014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4052886" cy="365760"/>
          </a:xfrm>
        </p:spPr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Поняття про бюлетень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B73E5-3AD3-4809-A6CF-CC47174AEADC}" type="datetime1">
              <a:rPr lang="uk-UA" smtClean="0"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3981448" cy="365760"/>
          </a:xfrm>
        </p:spPr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>
          <a:xfrm>
            <a:off x="142844" y="1527048"/>
            <a:ext cx="8786874" cy="4830910"/>
          </a:xfrm>
        </p:spPr>
        <p:txBody>
          <a:bodyPr>
            <a:normAutofit fontScale="40000" lnSpcReduction="20000"/>
          </a:bodyPr>
          <a:lstStyle/>
          <a:p>
            <a:pPr marL="0" indent="361950">
              <a:buNone/>
            </a:pPr>
            <a:r>
              <a:rPr lang="uk-UA" sz="3500" dirty="0" smtClean="0"/>
              <a:t>Як уже зазначалося, у публікаціях можуть розміщуватися об'єкти двох типів </a:t>
            </a:r>
            <a:r>
              <a:rPr lang="ru-RU" sz="3500" dirty="0" smtClean="0"/>
              <a:t>- </a:t>
            </a:r>
            <a:r>
              <a:rPr lang="uk-UA" sz="3500" b="1" dirty="0" smtClean="0"/>
              <a:t>тексти та графічні зображення. </a:t>
            </a:r>
            <a:endParaRPr lang="en-US" sz="3500" b="1" dirty="0" smtClean="0"/>
          </a:p>
          <a:p>
            <a:pPr marL="0" indent="361950">
              <a:buNone/>
            </a:pPr>
            <a:r>
              <a:rPr lang="uk-UA" sz="3500" dirty="0" smtClean="0"/>
              <a:t>Розглянемо особливості роботи з ними під час створення публікацій у </a:t>
            </a:r>
            <a:r>
              <a:rPr lang="en-US" sz="3500" dirty="0" smtClean="0"/>
              <a:t>Publisher </a:t>
            </a:r>
            <a:r>
              <a:rPr lang="ru-RU" sz="3500" dirty="0" smtClean="0"/>
              <a:t>2007. </a:t>
            </a:r>
            <a:r>
              <a:rPr lang="uk-UA" sz="3500" dirty="0" smtClean="0"/>
              <a:t>Зробимо це на прикладі створення бюлетеня. </a:t>
            </a:r>
            <a:endParaRPr lang="en-US" sz="3500" dirty="0" smtClean="0"/>
          </a:p>
          <a:p>
            <a:pPr marL="0" indent="361950">
              <a:buNone/>
            </a:pPr>
            <a:r>
              <a:rPr lang="uk-UA" sz="3500" b="1" dirty="0" smtClean="0">
                <a:solidFill>
                  <a:srgbClr val="FF0000"/>
                </a:solidFill>
              </a:rPr>
              <a:t>Бюлетень </a:t>
            </a:r>
            <a:r>
              <a:rPr lang="ru-RU" sz="3500" b="1" dirty="0" smtClean="0">
                <a:solidFill>
                  <a:srgbClr val="FF0000"/>
                </a:solidFill>
              </a:rPr>
              <a:t>(франц.</a:t>
            </a:r>
            <a:r>
              <a:rPr lang="ru-RU" sz="3500" b="1" i="1" dirty="0" smtClean="0">
                <a:solidFill>
                  <a:srgbClr val="FF0000"/>
                </a:solidFill>
              </a:rPr>
              <a:t> </a:t>
            </a:r>
            <a:r>
              <a:rPr lang="en-US" sz="3500" b="1" i="1" dirty="0" smtClean="0">
                <a:solidFill>
                  <a:srgbClr val="FF0000"/>
                </a:solidFill>
              </a:rPr>
              <a:t>bulletin</a:t>
            </a:r>
            <a:r>
              <a:rPr lang="en-US" sz="3500" b="1" dirty="0" smtClean="0">
                <a:solidFill>
                  <a:srgbClr val="FF0000"/>
                </a:solidFill>
              </a:rPr>
              <a:t> </a:t>
            </a:r>
            <a:r>
              <a:rPr lang="ru-RU" sz="3500" b="1" dirty="0" smtClean="0">
                <a:solidFill>
                  <a:srgbClr val="FF0000"/>
                </a:solidFill>
              </a:rPr>
              <a:t>- </a:t>
            </a:r>
            <a:r>
              <a:rPr lang="uk-UA" sz="3500" b="1" dirty="0" smtClean="0">
                <a:solidFill>
                  <a:srgbClr val="FF0000"/>
                </a:solidFill>
              </a:rPr>
              <a:t>записка, листок, документ) </a:t>
            </a:r>
            <a:r>
              <a:rPr lang="ru-RU" sz="3500" b="1" dirty="0" smtClean="0">
                <a:solidFill>
                  <a:srgbClr val="FF0000"/>
                </a:solidFill>
              </a:rPr>
              <a:t>- </a:t>
            </a:r>
            <a:r>
              <a:rPr lang="uk-UA" sz="3500" b="1" dirty="0" smtClean="0">
                <a:solidFill>
                  <a:srgbClr val="FF0000"/>
                </a:solidFill>
              </a:rPr>
              <a:t>коротке офіційне повідомлення, збірка офіційних актів або періодичне видання, яке містить повідомлення з певного кола питань.</a:t>
            </a:r>
            <a:endParaRPr lang="ru-RU" sz="3500" b="1" dirty="0" smtClean="0">
              <a:solidFill>
                <a:srgbClr val="FF0000"/>
              </a:solidFill>
            </a:endParaRPr>
          </a:p>
          <a:p>
            <a:pPr marL="0" indent="361950">
              <a:buNone/>
            </a:pPr>
            <a:r>
              <a:rPr lang="uk-UA" sz="3500" dirty="0" smtClean="0"/>
              <a:t>У </a:t>
            </a:r>
            <a:r>
              <a:rPr lang="en-US" sz="3500" dirty="0" smtClean="0"/>
              <a:t>Publisher</a:t>
            </a:r>
            <a:r>
              <a:rPr lang="uk-UA" sz="3500" dirty="0" smtClean="0"/>
              <a:t> 2007 бюлетень - це публікація з однієї чи кількох сторінок, яка містить повідомлення з певного кола питань, наприклад аналіз економічного чи фінансового стану підприємства за певний період, добірка нормативних актів з певного питання або за певний період, огляд спортивних новин, звіт про проведені дослідження тощо.</a:t>
            </a:r>
            <a:endParaRPr lang="ru-RU" sz="3500" dirty="0" smtClean="0"/>
          </a:p>
          <a:p>
            <a:pPr marL="0" indent="361950">
              <a:buNone/>
            </a:pPr>
            <a:r>
              <a:rPr lang="uk-UA" sz="3500" dirty="0" smtClean="0"/>
              <a:t>Бюлетень має титульну і заключну сторінки. На кожній сторінці може бути кілька статей. Матеріал статей розміщується в кілька колонок. Кожна колонка </a:t>
            </a:r>
            <a:r>
              <a:rPr lang="ru-RU" sz="3500" dirty="0" smtClean="0"/>
              <a:t>- </a:t>
            </a:r>
            <a:r>
              <a:rPr lang="uk-UA" sz="3500" dirty="0" smtClean="0"/>
              <a:t>це напис, який у </a:t>
            </a:r>
            <a:r>
              <a:rPr lang="en-US" sz="3500" dirty="0" smtClean="0"/>
              <a:t>Publisher </a:t>
            </a:r>
            <a:r>
              <a:rPr lang="ru-RU" sz="3500" dirty="0" smtClean="0"/>
              <a:t>2007 </a:t>
            </a:r>
            <a:r>
              <a:rPr lang="uk-UA" sz="3500" dirty="0" smtClean="0"/>
              <a:t>ще називають текстовим полем. Текстові поля однієї статті зв'язані між собою. Статті можуть починатися на одній сторінці, а закінчуватися на іншій.</a:t>
            </a:r>
            <a:endParaRPr lang="ru-RU" sz="3500" dirty="0" smtClean="0"/>
          </a:p>
          <a:p>
            <a:pPr marL="0" indent="361950">
              <a:buNone/>
            </a:pPr>
            <a:r>
              <a:rPr lang="uk-UA" sz="3500" dirty="0" smtClean="0"/>
              <a:t>Один з головних об'єктів публікації </a:t>
            </a:r>
            <a:r>
              <a:rPr lang="ru-RU" sz="3500" dirty="0" smtClean="0"/>
              <a:t>- </a:t>
            </a:r>
            <a:r>
              <a:rPr lang="uk-UA" sz="3500" dirty="0" smtClean="0"/>
              <a:t>заголовок бюлетеня. За своєю структурою заголовок бюлетеня схожий до газетного. Він містить текст заголовка і дані про видавця, може містити девіз, емблему, для періодичних видань </a:t>
            </a:r>
            <a:r>
              <a:rPr lang="ru-RU" sz="3500" dirty="0" smtClean="0"/>
              <a:t>- </a:t>
            </a:r>
            <a:r>
              <a:rPr lang="uk-UA" sz="3500" dirty="0" smtClean="0"/>
              <a:t>номер і дату випуску.</a:t>
            </a:r>
          </a:p>
          <a:p>
            <a:pPr marL="0" indent="361950">
              <a:buNone/>
            </a:pPr>
            <a:r>
              <a:rPr lang="uk-UA" sz="3500" dirty="0" smtClean="0"/>
              <a:t>Основне місце на титульній сторінці займає перша або головна стаття. У бюлетені вона відіграє роль своєрідної програмної статті - тобто статті, в якій розкрито цілі </a:t>
            </a:r>
            <a:r>
              <a:rPr lang="uk-UA" sz="3500" dirty="0" err="1" smtClean="0"/>
              <a:t>данного</a:t>
            </a:r>
            <a:r>
              <a:rPr lang="uk-UA" sz="3500" dirty="0" smtClean="0"/>
              <a:t> видання або описано проблеми, які з наступних статтях будуть обговорюватися, деталізуватися і уточнюватися.</a:t>
            </a:r>
            <a:endParaRPr lang="ru-RU" sz="3500" dirty="0" smtClean="0"/>
          </a:p>
          <a:p>
            <a:pPr marL="0" indent="361950">
              <a:buNone/>
            </a:pPr>
            <a:r>
              <a:rPr lang="uk-UA" sz="3500" dirty="0" smtClean="0"/>
              <a:t>Остання сторінка бюлетеня містить дані про редакторів і дизайнерів бюлетеня, а також деякі службові дані: тираж публікації, реквізити редакції та друкарні тощо.</a:t>
            </a:r>
            <a:endParaRPr lang="ru-RU" sz="3500" dirty="0" smtClean="0"/>
          </a:p>
          <a:p>
            <a:pPr marL="0" indent="361950">
              <a:buNone/>
            </a:pPr>
            <a:endParaRPr lang="ru-RU" dirty="0" smtClean="0"/>
          </a:p>
          <a:p>
            <a:pPr marL="0" indent="361950"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(1, 2 сторінки бюлетеню)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4BCC-80BE-4DE3-B7FC-22228BB411A1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500174"/>
            <a:ext cx="334795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3302982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 (3, 4 сторінки бюлетеню)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52281-AD82-4700-93AD-B1167EBA2C48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354635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71612"/>
            <a:ext cx="3350604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Створення бюлетеня на основі шаблону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BCEA3-4B81-4123-9072-C5FA46B23353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fontScale="47500" lnSpcReduction="20000"/>
          </a:bodyPr>
          <a:lstStyle/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Процес створення бюлетеня розпочинається з розробки структури і дизайну даного виду публікації. </a:t>
            </a: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Перш за все слід ознайомитися з шаблонами публікацій даного типу, з'ясувати тематику та перелік питань, які будуть висвітлюватися з публікації, добрати матеріали до публікації</a:t>
            </a:r>
            <a:r>
              <a:rPr lang="uk-UA" sz="3300" b="1" dirty="0" smtClean="0">
                <a:latin typeface="Calibri" pitchFamily="34" charset="0"/>
              </a:rPr>
              <a:t>: назву бюлетеня, заголовки і тексти статей, ілюстрації до них, елементи оформлення </a:t>
            </a:r>
            <a:r>
              <a:rPr lang="uk-UA" sz="3300" dirty="0" smtClean="0">
                <a:latin typeface="Calibri" pitchFamily="34" charset="0"/>
              </a:rPr>
              <a:t>тощо. Далі слід перейти до безпосереднього створення бюлетеня.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Для створення бюлетеня необхідно:</a:t>
            </a: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1). В початковому вікні </a:t>
            </a:r>
            <a:r>
              <a:rPr lang="en-US" sz="3300" dirty="0" smtClean="0">
                <a:latin typeface="Calibri" pitchFamily="34" charset="0"/>
              </a:rPr>
              <a:t>Publisher</a:t>
            </a:r>
            <a:r>
              <a:rPr lang="uk-UA" sz="3300" dirty="0" smtClean="0">
                <a:latin typeface="Calibri" pitchFamily="34" charset="0"/>
              </a:rPr>
              <a:t> 2007 у списку типів публікацій обрати Бюлетень. </a:t>
            </a: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2). Вибрати шаблон бюлетеня і на відповідній панелі установити значення властивостей публікації</a:t>
            </a:r>
            <a:r>
              <a:rPr lang="uk-UA" sz="3300" b="1" dirty="0" smtClean="0">
                <a:latin typeface="Calibri" pitchFamily="34" charset="0"/>
              </a:rPr>
              <a:t>: вибрати колірну схему та схему шрифтів, указати службові відомості</a:t>
            </a:r>
            <a:r>
              <a:rPr lang="uk-UA" sz="3300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 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64999" y="1606620"/>
            <a:ext cx="4579001" cy="376693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Створення бюлетеня на основі шаблону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01E7-9098-4C83-8CF4-64334E2C4B25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fontScale="55000" lnSpcReduction="20000"/>
          </a:bodyPr>
          <a:lstStyle/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На цій самій панелі в полі Розмір сторінки встановлюється кількість аркушів публікації. Слід враховувати, що передбачається двосторонній друк, і якщо обрати один аркуш публікації, то ми матимемо дві сторінки бюлетеня, а якщо два аркуші </a:t>
            </a:r>
            <a:r>
              <a:rPr lang="ru-RU" sz="3300" dirty="0" smtClean="0">
                <a:latin typeface="Calibri" pitchFamily="34" charset="0"/>
              </a:rPr>
              <a:t>- </a:t>
            </a:r>
            <a:r>
              <a:rPr lang="uk-UA" sz="3300" dirty="0" smtClean="0">
                <a:latin typeface="Calibri" pitchFamily="34" charset="0"/>
              </a:rPr>
              <a:t>то чотири.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endParaRPr lang="uk-UA" sz="3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Після завершення початкового встановлення значень властивостей публікації слід вибрати кнопку Створити і перейти в режим редагування та форматування шаблону бюлетеня.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sz="3300" dirty="0" smtClean="0">
                <a:latin typeface="Calibri" pitchFamily="34" charset="0"/>
              </a:rPr>
              <a:t> </a:t>
            </a:r>
            <a:endParaRPr lang="ru-RU" sz="3300" dirty="0" smtClean="0">
              <a:latin typeface="Calibri" pitchFamily="34" charset="0"/>
            </a:endParaRP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 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09828" y="1371600"/>
            <a:ext cx="1820143" cy="46815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Calibri" pitchFamily="34" charset="0"/>
              </a:rPr>
              <a:t>Ярлики сторінок публікації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B4A98-C183-4646-B30F-65EECC565B76}" type="datetime1">
              <a:rPr lang="uk-UA" smtClean="0"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Яровенко О.М. КПХП НТУСГ ім. П.Василенка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46FA0-D732-46C8-BB68-FA8F5E8E16B7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214282" y="1371600"/>
            <a:ext cx="4357718" cy="49863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 </a:t>
            </a:r>
            <a:endParaRPr lang="ru-RU" dirty="0" smtClean="0"/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У Рядку стану вікна програми відображаються ярлики сторінок публікації</a:t>
            </a:r>
            <a:r>
              <a:rPr lang="ru-RU" dirty="0" smtClean="0">
                <a:latin typeface="Calibri" pitchFamily="34" charset="0"/>
              </a:rPr>
              <a:t>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Для перегляду потрібної сторінки публікації слід вибрати ярлик з її номером.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Внутрішні сторінки (наприклад, </a:t>
            </a:r>
            <a:r>
              <a:rPr lang="ru-RU" dirty="0" smtClean="0">
                <a:latin typeface="Calibri" pitchFamily="34" charset="0"/>
              </a:rPr>
              <a:t>2 </a:t>
            </a:r>
            <a:r>
              <a:rPr lang="uk-UA" dirty="0" smtClean="0">
                <a:latin typeface="Calibri" pitchFamily="34" charset="0"/>
              </a:rPr>
              <a:t>і </a:t>
            </a:r>
            <a:r>
              <a:rPr lang="ru-RU" dirty="0" smtClean="0">
                <a:latin typeface="Calibri" pitchFamily="34" charset="0"/>
              </a:rPr>
              <a:t>3) </a:t>
            </a:r>
            <a:r>
              <a:rPr lang="uk-UA" dirty="0" smtClean="0">
                <a:latin typeface="Calibri" pitchFamily="34" charset="0"/>
              </a:rPr>
              <a:t>відображаються попарно. </a:t>
            </a:r>
          </a:p>
          <a:p>
            <a:pPr marL="0" indent="361950">
              <a:buNone/>
            </a:pPr>
            <a:r>
              <a:rPr lang="uk-UA" dirty="0" smtClean="0">
                <a:latin typeface="Calibri" pitchFamily="34" charset="0"/>
              </a:rPr>
              <a:t>Ярлик поточної сторінки має більш темний колір.</a:t>
            </a:r>
            <a:endParaRPr lang="ru-RU" dirty="0" smtClean="0">
              <a:latin typeface="Calibri" pitchFamily="34" charset="0"/>
            </a:endParaRPr>
          </a:p>
          <a:p>
            <a:pPr>
              <a:buNone/>
            </a:pP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000372"/>
            <a:ext cx="3600397" cy="835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</TotalTime>
  <Words>2267</Words>
  <Application>Microsoft Office PowerPoint</Application>
  <PresentationFormat>Экран (4:3)</PresentationFormat>
  <Paragraphs>183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Официальная</vt:lpstr>
      <vt:lpstr>Вивчаємо інформатику</vt:lpstr>
      <vt:lpstr>Розділ 2 Комп'ютерні  презентації та публікації</vt:lpstr>
      <vt:lpstr>Особливості роботи з текстовими і графічними об'єктами в Publisher 2007. Створення бюлетеня і буклета</vt:lpstr>
      <vt:lpstr>Поняття про бюлетень</vt:lpstr>
      <vt:lpstr>Приклад (1, 2 сторінки бюлетеню)</vt:lpstr>
      <vt:lpstr>Приклад (3, 4 сторінки бюлетеню)</vt:lpstr>
      <vt:lpstr>Створення бюлетеня на основі шаблону</vt:lpstr>
      <vt:lpstr>Створення бюлетеня на основі шаблону</vt:lpstr>
      <vt:lpstr>Ярлики сторінок публікації</vt:lpstr>
      <vt:lpstr>Налаштування параметрів сторінки</vt:lpstr>
      <vt:lpstr>Налаштування параметрів сторінки</vt:lpstr>
      <vt:lpstr>Редагування заголовка, змісту і бічної панелі</vt:lpstr>
      <vt:lpstr>Об'єкти титульної сторінки</vt:lpstr>
      <vt:lpstr>Редагування статей бюлетеня</vt:lpstr>
      <vt:lpstr>Зв'язування  текстових полів</vt:lpstr>
      <vt:lpstr>Зв'язування написів</vt:lpstr>
      <vt:lpstr>Зв'язування написів</vt:lpstr>
      <vt:lpstr>Редагування і форматування графічних об'єктів у публікаціях Publisher 2007</vt:lpstr>
      <vt:lpstr>Створення підпису під графічним об'єктом</vt:lpstr>
      <vt:lpstr>Створення буклета</vt:lpstr>
      <vt:lpstr>Створення буклета</vt:lpstr>
      <vt:lpstr>Об'єкти буклету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Вивчаємо інформатику</dc:title>
  <dc:creator>KEK$</dc:creator>
  <cp:lastModifiedBy>admin</cp:lastModifiedBy>
  <cp:revision>37</cp:revision>
  <dcterms:created xsi:type="dcterms:W3CDTF">2011-06-30T05:49:19Z</dcterms:created>
  <dcterms:modified xsi:type="dcterms:W3CDTF">2014-12-16T11:26:42Z</dcterms:modified>
</cp:coreProperties>
</file>